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Roboto" panose="02000000000000000000" pitchFamily="2" charset="0"/>
      <p:regular r:id="rId11"/>
    </p:embeddedFont>
    <p:embeddedFont>
      <p:font typeface="Roboto Bold" panose="02000000000000000000"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3491842" y="3916921"/>
            <a:ext cx="11304316" cy="790575"/>
          </a:xfrm>
          <a:prstGeom prst="rect">
            <a:avLst/>
          </a:prstGeom>
        </p:spPr>
        <p:txBody>
          <a:bodyPr lIns="0" tIns="0" rIns="0" bIns="0" rtlCol="0" anchor="t">
            <a:spAutoFit/>
          </a:bodyPr>
          <a:lstStyle/>
          <a:p>
            <a:pPr algn="ctr">
              <a:lnSpc>
                <a:spcPts val="6300"/>
              </a:lnSpc>
            </a:pPr>
            <a:r>
              <a:rPr lang="en-US" sz="4500" b="1">
                <a:solidFill>
                  <a:srgbClr val="000000"/>
                </a:solidFill>
                <a:latin typeface="Roboto Bold"/>
                <a:ea typeface="Roboto Bold"/>
                <a:cs typeface="Roboto Bold"/>
                <a:sym typeface="Roboto Bold"/>
              </a:rPr>
              <a:t>SMART CITY SENTINELS</a:t>
            </a:r>
          </a:p>
        </p:txBody>
      </p:sp>
      <p:sp>
        <p:nvSpPr>
          <p:cNvPr id="3" name="TextBox 3"/>
          <p:cNvSpPr txBox="1"/>
          <p:nvPr/>
        </p:nvSpPr>
        <p:spPr>
          <a:xfrm>
            <a:off x="6966381" y="4828217"/>
            <a:ext cx="4355237" cy="629920"/>
          </a:xfrm>
          <a:prstGeom prst="rect">
            <a:avLst/>
          </a:prstGeom>
        </p:spPr>
        <p:txBody>
          <a:bodyPr lIns="0" tIns="0" rIns="0" bIns="0" rtlCol="0" anchor="t">
            <a:spAutoFit/>
          </a:bodyPr>
          <a:lstStyle/>
          <a:p>
            <a:pPr algn="ctr">
              <a:lnSpc>
                <a:spcPts val="5179"/>
              </a:lnSpc>
            </a:pPr>
            <a:r>
              <a:rPr lang="en-US" sz="3699">
                <a:solidFill>
                  <a:srgbClr val="000000"/>
                </a:solidFill>
                <a:latin typeface="Roboto"/>
                <a:ea typeface="Roboto"/>
                <a:cs typeface="Roboto"/>
                <a:sym typeface="Roboto"/>
              </a:rPr>
              <a:t>Unplugged 2.0</a:t>
            </a:r>
          </a:p>
        </p:txBody>
      </p:sp>
      <p:sp>
        <p:nvSpPr>
          <p:cNvPr id="4" name="TextBox 4"/>
          <p:cNvSpPr txBox="1"/>
          <p:nvPr/>
        </p:nvSpPr>
        <p:spPr>
          <a:xfrm>
            <a:off x="7067705" y="5949074"/>
            <a:ext cx="4152590" cy="316230"/>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Roboto"/>
                <a:ea typeface="Roboto"/>
                <a:cs typeface="Roboto"/>
                <a:sym typeface="Roboto"/>
              </a:rPr>
              <a:t>Presented By BaudRate9600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AutoShape 3"/>
          <p:cNvSpPr/>
          <p:nvPr/>
        </p:nvSpPr>
        <p:spPr>
          <a:xfrm flipH="1" flipV="1">
            <a:off x="7446476" y="1066426"/>
            <a:ext cx="0" cy="9220574"/>
          </a:xfrm>
          <a:prstGeom prst="line">
            <a:avLst/>
          </a:prstGeom>
          <a:ln w="9525" cap="flat">
            <a:solidFill>
              <a:srgbClr val="595959"/>
            </a:solidFill>
            <a:prstDash val="solid"/>
            <a:headEnd type="none" w="sm" len="sm"/>
            <a:tailEnd type="none" w="sm" len="sm"/>
          </a:ln>
        </p:spPr>
      </p:sp>
      <p:sp>
        <p:nvSpPr>
          <p:cNvPr id="4" name="Freeform 4"/>
          <p:cNvSpPr/>
          <p:nvPr/>
        </p:nvSpPr>
        <p:spPr>
          <a:xfrm>
            <a:off x="0" y="6351034"/>
            <a:ext cx="3565187" cy="3935966"/>
          </a:xfrm>
          <a:custGeom>
            <a:avLst/>
            <a:gdLst/>
            <a:ahLst/>
            <a:cxnLst/>
            <a:rect l="l" t="t" r="r" b="b"/>
            <a:pathLst>
              <a:path w="3565187" h="3935966">
                <a:moveTo>
                  <a:pt x="0" y="0"/>
                </a:moveTo>
                <a:lnTo>
                  <a:pt x="3565187" y="0"/>
                </a:lnTo>
                <a:lnTo>
                  <a:pt x="3565187" y="3935966"/>
                </a:lnTo>
                <a:lnTo>
                  <a:pt x="0" y="393596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Freeform 5"/>
          <p:cNvSpPr/>
          <p:nvPr/>
        </p:nvSpPr>
        <p:spPr>
          <a:xfrm>
            <a:off x="13648763" y="1028700"/>
            <a:ext cx="4639237" cy="9258300"/>
          </a:xfrm>
          <a:custGeom>
            <a:avLst/>
            <a:gdLst/>
            <a:ahLst/>
            <a:cxnLst/>
            <a:rect l="l" t="t" r="r" b="b"/>
            <a:pathLst>
              <a:path w="4639237" h="9258300">
                <a:moveTo>
                  <a:pt x="0" y="0"/>
                </a:moveTo>
                <a:lnTo>
                  <a:pt x="4639237" y="0"/>
                </a:lnTo>
                <a:lnTo>
                  <a:pt x="4639237" y="9258300"/>
                </a:lnTo>
                <a:lnTo>
                  <a:pt x="0" y="9258300"/>
                </a:lnTo>
                <a:lnTo>
                  <a:pt x="0" y="0"/>
                </a:lnTo>
                <a:close/>
              </a:path>
            </a:pathLst>
          </a:custGeom>
          <a:blipFill>
            <a:blip r:embed="rId4"/>
            <a:stretch>
              <a:fillRect r="-33043"/>
            </a:stretch>
          </a:blipFill>
        </p:spPr>
      </p:sp>
      <p:sp>
        <p:nvSpPr>
          <p:cNvPr id="6" name="TextBox 6"/>
          <p:cNvSpPr txBox="1"/>
          <p:nvPr/>
        </p:nvSpPr>
        <p:spPr>
          <a:xfrm>
            <a:off x="15514955" y="406049"/>
            <a:ext cx="1896267" cy="276225"/>
          </a:xfrm>
          <a:prstGeom prst="rect">
            <a:avLst/>
          </a:prstGeom>
        </p:spPr>
        <p:txBody>
          <a:bodyPr lIns="0" tIns="0" rIns="0" bIns="0" rtlCol="0" anchor="t">
            <a:spAutoFit/>
          </a:bodyPr>
          <a:lstStyle/>
          <a:p>
            <a:pPr algn="l">
              <a:lnSpc>
                <a:spcPts val="2100"/>
              </a:lnSpc>
              <a:spcBef>
                <a:spcPct val="0"/>
              </a:spcBef>
            </a:pPr>
            <a:r>
              <a:rPr lang="en-US" sz="1500">
                <a:solidFill>
                  <a:srgbClr val="231F20"/>
                </a:solidFill>
                <a:latin typeface="Roboto"/>
                <a:ea typeface="Roboto"/>
                <a:cs typeface="Roboto"/>
                <a:sym typeface="Roboto"/>
              </a:rPr>
              <a:t>8 MARCH 2025</a:t>
            </a:r>
          </a:p>
        </p:txBody>
      </p:sp>
      <p:sp>
        <p:nvSpPr>
          <p:cNvPr id="7" name="TextBox 7"/>
          <p:cNvSpPr txBox="1"/>
          <p:nvPr/>
        </p:nvSpPr>
        <p:spPr>
          <a:xfrm>
            <a:off x="1028700" y="406049"/>
            <a:ext cx="2703230"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8" name="TextBox 8"/>
          <p:cNvSpPr txBox="1"/>
          <p:nvPr/>
        </p:nvSpPr>
        <p:spPr>
          <a:xfrm>
            <a:off x="1761411" y="4553902"/>
            <a:ext cx="3941039" cy="1003302"/>
          </a:xfrm>
          <a:prstGeom prst="rect">
            <a:avLst/>
          </a:prstGeom>
        </p:spPr>
        <p:txBody>
          <a:bodyPr lIns="0" tIns="0" rIns="0" bIns="0" rtlCol="0" anchor="t">
            <a:spAutoFit/>
          </a:bodyPr>
          <a:lstStyle/>
          <a:p>
            <a:pPr algn="l">
              <a:lnSpc>
                <a:spcPts val="8599"/>
              </a:lnSpc>
            </a:pPr>
            <a:r>
              <a:rPr lang="en-US" sz="4999" b="1">
                <a:solidFill>
                  <a:srgbClr val="000000"/>
                </a:solidFill>
                <a:latin typeface="Roboto Bold"/>
                <a:ea typeface="Roboto Bold"/>
                <a:cs typeface="Roboto Bold"/>
                <a:sym typeface="Roboto Bold"/>
              </a:rPr>
              <a:t>CONTENT</a:t>
            </a:r>
          </a:p>
        </p:txBody>
      </p:sp>
      <p:sp>
        <p:nvSpPr>
          <p:cNvPr id="9" name="TextBox 9"/>
          <p:cNvSpPr txBox="1"/>
          <p:nvPr/>
        </p:nvSpPr>
        <p:spPr>
          <a:xfrm>
            <a:off x="8636190" y="1604330"/>
            <a:ext cx="5012573" cy="7515224"/>
          </a:xfrm>
          <a:prstGeom prst="rect">
            <a:avLst/>
          </a:prstGeom>
        </p:spPr>
        <p:txBody>
          <a:bodyPr lIns="0" tIns="0" rIns="0" bIns="0" rtlCol="0" anchor="t">
            <a:spAutoFit/>
          </a:bodyPr>
          <a:lstStyle/>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Project Overview</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Vision &amp; Mission</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Our Approach</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Schematic </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PCB </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Tech Stack</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Future Prospects</a:t>
            </a:r>
          </a:p>
          <a:p>
            <a:pPr marL="647702" lvl="1" indent="-323851" algn="l">
              <a:lnSpc>
                <a:spcPts val="7500"/>
              </a:lnSpc>
              <a:buFont typeface="Arial"/>
              <a:buChar char="•"/>
            </a:pPr>
            <a:r>
              <a:rPr lang="en-US" sz="3000" b="1">
                <a:solidFill>
                  <a:srgbClr val="343434"/>
                </a:solidFill>
                <a:latin typeface="Roboto Bold"/>
                <a:ea typeface="Roboto Bold"/>
                <a:cs typeface="Roboto Bold"/>
                <a:sym typeface="Roboto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Freeform 3"/>
          <p:cNvSpPr/>
          <p:nvPr/>
        </p:nvSpPr>
        <p:spPr>
          <a:xfrm>
            <a:off x="7402632" y="6943429"/>
            <a:ext cx="9798011" cy="3343571"/>
          </a:xfrm>
          <a:custGeom>
            <a:avLst/>
            <a:gdLst/>
            <a:ahLst/>
            <a:cxnLst/>
            <a:rect l="l" t="t" r="r" b="b"/>
            <a:pathLst>
              <a:path w="9798011" h="3343571">
                <a:moveTo>
                  <a:pt x="0" y="0"/>
                </a:moveTo>
                <a:lnTo>
                  <a:pt x="9798012" y="0"/>
                </a:lnTo>
                <a:lnTo>
                  <a:pt x="9798012" y="3343571"/>
                </a:lnTo>
                <a:lnTo>
                  <a:pt x="0" y="3343571"/>
                </a:lnTo>
                <a:lnTo>
                  <a:pt x="0" y="0"/>
                </a:lnTo>
                <a:close/>
              </a:path>
            </a:pathLst>
          </a:custGeom>
          <a:blipFill>
            <a:blip r:embed="rId2">
              <a:alphaModFix amt="30000"/>
            </a:blip>
            <a:stretch>
              <a:fillRect/>
            </a:stretch>
          </a:blipFill>
        </p:spPr>
      </p:sp>
      <p:sp>
        <p:nvSpPr>
          <p:cNvPr id="4" name="TextBox 4"/>
          <p:cNvSpPr txBox="1"/>
          <p:nvPr/>
        </p:nvSpPr>
        <p:spPr>
          <a:xfrm>
            <a:off x="1736566" y="3240404"/>
            <a:ext cx="7194074" cy="922021"/>
          </a:xfrm>
          <a:prstGeom prst="rect">
            <a:avLst/>
          </a:prstGeom>
        </p:spPr>
        <p:txBody>
          <a:bodyPr lIns="0" tIns="0" rIns="0" bIns="0" rtlCol="0" anchor="t">
            <a:spAutoFit/>
          </a:bodyPr>
          <a:lstStyle/>
          <a:p>
            <a:pPr algn="l">
              <a:lnSpc>
                <a:spcPts val="7739"/>
              </a:lnSpc>
            </a:pPr>
            <a:r>
              <a:rPr lang="en-US" sz="4499" b="1">
                <a:solidFill>
                  <a:srgbClr val="000000"/>
                </a:solidFill>
                <a:latin typeface="Roboto Bold"/>
                <a:ea typeface="Roboto Bold"/>
                <a:cs typeface="Roboto Bold"/>
                <a:sym typeface="Roboto Bold"/>
              </a:rPr>
              <a:t>PROJECT OVERVIEW</a:t>
            </a:r>
          </a:p>
        </p:txBody>
      </p:sp>
      <p:sp>
        <p:nvSpPr>
          <p:cNvPr id="5" name="TextBox 5"/>
          <p:cNvSpPr txBox="1"/>
          <p:nvPr/>
        </p:nvSpPr>
        <p:spPr>
          <a:xfrm>
            <a:off x="9144000" y="2088718"/>
            <a:ext cx="7534423" cy="4484624"/>
          </a:xfrm>
          <a:prstGeom prst="rect">
            <a:avLst/>
          </a:prstGeom>
        </p:spPr>
        <p:txBody>
          <a:bodyPr lIns="0" tIns="0" rIns="0" bIns="0" rtlCol="0" anchor="t">
            <a:spAutoFit/>
          </a:bodyPr>
          <a:lstStyle/>
          <a:p>
            <a:pPr algn="just">
              <a:lnSpc>
                <a:spcPts val="3267"/>
              </a:lnSpc>
              <a:spcBef>
                <a:spcPct val="0"/>
              </a:spcBef>
            </a:pPr>
            <a:r>
              <a:rPr lang="en-US" sz="1899">
                <a:solidFill>
                  <a:srgbClr val="000000"/>
                </a:solidFill>
                <a:latin typeface="Roboto"/>
                <a:ea typeface="Roboto"/>
                <a:cs typeface="Roboto"/>
                <a:sym typeface="Roboto"/>
              </a:rPr>
              <a:t>Smart City Sentinel is an AI-powered system designed to improve urban traffic flow and emergency response. Using computer vision, IoT, and cloud computing, it detects vehicles in real-time and dynamically adjusts traffic signals. The system prioritizes ambulances, fire trucks, and police vehicles, ensuring they reach their destinations faster. It also integrates license plate recognition to track violations and enhance road safety. With automated data analysis, cities can make informed decisions to reduce congestion and optimize traffic management. By leveraging smart technology, we aim to create safer, more efficient roads. Smart City Sentinel is a step toward the future of intelligent urban mobility</a:t>
            </a:r>
          </a:p>
        </p:txBody>
      </p:sp>
      <p:sp>
        <p:nvSpPr>
          <p:cNvPr id="6" name="TextBox 6"/>
          <p:cNvSpPr txBox="1"/>
          <p:nvPr/>
        </p:nvSpPr>
        <p:spPr>
          <a:xfrm>
            <a:off x="15514955" y="406049"/>
            <a:ext cx="1744345" cy="276225"/>
          </a:xfrm>
          <a:prstGeom prst="rect">
            <a:avLst/>
          </a:prstGeom>
        </p:spPr>
        <p:txBody>
          <a:bodyPr lIns="0" tIns="0" rIns="0" bIns="0" rtlCol="0" anchor="t">
            <a:spAutoFit/>
          </a:bodyPr>
          <a:lstStyle/>
          <a:p>
            <a:pPr algn="l">
              <a:lnSpc>
                <a:spcPts val="2100"/>
              </a:lnSpc>
              <a:spcBef>
                <a:spcPct val="0"/>
              </a:spcBef>
            </a:pPr>
            <a:r>
              <a:rPr lang="en-US" sz="1500">
                <a:solidFill>
                  <a:srgbClr val="231F20"/>
                </a:solidFill>
                <a:latin typeface="Roboto"/>
                <a:ea typeface="Roboto"/>
                <a:cs typeface="Roboto"/>
                <a:sym typeface="Roboto"/>
              </a:rPr>
              <a:t>8 MARCH 2025</a:t>
            </a:r>
          </a:p>
        </p:txBody>
      </p:sp>
      <p:sp>
        <p:nvSpPr>
          <p:cNvPr id="7" name="TextBox 7"/>
          <p:cNvSpPr txBox="1"/>
          <p:nvPr/>
        </p:nvSpPr>
        <p:spPr>
          <a:xfrm>
            <a:off x="1028700" y="406049"/>
            <a:ext cx="2714533"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8" name="Freeform 8"/>
          <p:cNvSpPr/>
          <p:nvPr/>
        </p:nvSpPr>
        <p:spPr>
          <a:xfrm>
            <a:off x="1028700" y="6952626"/>
            <a:ext cx="6373932" cy="3334374"/>
          </a:xfrm>
          <a:custGeom>
            <a:avLst/>
            <a:gdLst/>
            <a:ahLst/>
            <a:cxnLst/>
            <a:rect l="l" t="t" r="r" b="b"/>
            <a:pathLst>
              <a:path w="6373932" h="3334374">
                <a:moveTo>
                  <a:pt x="0" y="0"/>
                </a:moveTo>
                <a:lnTo>
                  <a:pt x="6373932" y="0"/>
                </a:lnTo>
                <a:lnTo>
                  <a:pt x="6373932" y="3334374"/>
                </a:lnTo>
                <a:lnTo>
                  <a:pt x="0" y="3334374"/>
                </a:lnTo>
                <a:lnTo>
                  <a:pt x="0" y="0"/>
                </a:lnTo>
                <a:close/>
              </a:path>
            </a:pathLst>
          </a:custGeom>
          <a:blipFill>
            <a:blip r:embed="rId2">
              <a:alphaModFix amt="30000"/>
            </a:blip>
            <a:stretch>
              <a:fillRect r="-53720" b="-275"/>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Freeform 3"/>
          <p:cNvSpPr/>
          <p:nvPr/>
        </p:nvSpPr>
        <p:spPr>
          <a:xfrm>
            <a:off x="9144000" y="1733811"/>
            <a:ext cx="8115300" cy="7729048"/>
          </a:xfrm>
          <a:custGeom>
            <a:avLst/>
            <a:gdLst/>
            <a:ahLst/>
            <a:cxnLst/>
            <a:rect l="l" t="t" r="r" b="b"/>
            <a:pathLst>
              <a:path w="8115300" h="7729048">
                <a:moveTo>
                  <a:pt x="0" y="0"/>
                </a:moveTo>
                <a:lnTo>
                  <a:pt x="8115300" y="0"/>
                </a:lnTo>
                <a:lnTo>
                  <a:pt x="8115300" y="7729048"/>
                </a:lnTo>
                <a:lnTo>
                  <a:pt x="0" y="7729048"/>
                </a:lnTo>
                <a:lnTo>
                  <a:pt x="0" y="0"/>
                </a:lnTo>
                <a:close/>
              </a:path>
            </a:pathLst>
          </a:custGeom>
          <a:blipFill>
            <a:blip r:embed="rId2"/>
            <a:stretch>
              <a:fillRect l="-21430" r="-21430"/>
            </a:stretch>
          </a:blipFill>
        </p:spPr>
      </p:sp>
      <p:sp>
        <p:nvSpPr>
          <p:cNvPr id="4" name="TextBox 4"/>
          <p:cNvSpPr txBox="1"/>
          <p:nvPr/>
        </p:nvSpPr>
        <p:spPr>
          <a:xfrm>
            <a:off x="15514955" y="406049"/>
            <a:ext cx="2019093" cy="276225"/>
          </a:xfrm>
          <a:prstGeom prst="rect">
            <a:avLst/>
          </a:prstGeom>
        </p:spPr>
        <p:txBody>
          <a:bodyPr lIns="0" tIns="0" rIns="0" bIns="0" rtlCol="0" anchor="t">
            <a:spAutoFit/>
          </a:bodyPr>
          <a:lstStyle/>
          <a:p>
            <a:pPr algn="l">
              <a:lnSpc>
                <a:spcPts val="2100"/>
              </a:lnSpc>
              <a:spcBef>
                <a:spcPct val="0"/>
              </a:spcBef>
            </a:pPr>
            <a:r>
              <a:rPr lang="en-US" sz="1500" dirty="0">
                <a:solidFill>
                  <a:srgbClr val="231F20"/>
                </a:solidFill>
                <a:latin typeface="Roboto"/>
                <a:ea typeface="Roboto"/>
                <a:cs typeface="Roboto"/>
                <a:sym typeface="Roboto"/>
              </a:rPr>
              <a:t>8 MARCH 2025</a:t>
            </a:r>
          </a:p>
        </p:txBody>
      </p:sp>
      <p:sp>
        <p:nvSpPr>
          <p:cNvPr id="5" name="TextBox 5"/>
          <p:cNvSpPr txBox="1"/>
          <p:nvPr/>
        </p:nvSpPr>
        <p:spPr>
          <a:xfrm>
            <a:off x="1028700" y="406049"/>
            <a:ext cx="2850674"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6" name="TextBox 6"/>
          <p:cNvSpPr txBox="1"/>
          <p:nvPr/>
        </p:nvSpPr>
        <p:spPr>
          <a:xfrm>
            <a:off x="1028700" y="1486161"/>
            <a:ext cx="6091887" cy="1003302"/>
          </a:xfrm>
          <a:prstGeom prst="rect">
            <a:avLst/>
          </a:prstGeom>
        </p:spPr>
        <p:txBody>
          <a:bodyPr lIns="0" tIns="0" rIns="0" bIns="0" rtlCol="0" anchor="t">
            <a:spAutoFit/>
          </a:bodyPr>
          <a:lstStyle/>
          <a:p>
            <a:pPr algn="l">
              <a:lnSpc>
                <a:spcPts val="8599"/>
              </a:lnSpc>
            </a:pPr>
            <a:r>
              <a:rPr lang="en-US" sz="4999" b="1">
                <a:solidFill>
                  <a:srgbClr val="000000"/>
                </a:solidFill>
                <a:latin typeface="Roboto Bold"/>
                <a:ea typeface="Roboto Bold"/>
                <a:cs typeface="Roboto Bold"/>
                <a:sym typeface="Roboto Bold"/>
              </a:rPr>
              <a:t>VISION &amp; MISSION</a:t>
            </a:r>
          </a:p>
        </p:txBody>
      </p:sp>
      <p:sp>
        <p:nvSpPr>
          <p:cNvPr id="7" name="TextBox 7"/>
          <p:cNvSpPr txBox="1"/>
          <p:nvPr/>
        </p:nvSpPr>
        <p:spPr>
          <a:xfrm>
            <a:off x="1028700" y="2737113"/>
            <a:ext cx="7712915" cy="6896323"/>
          </a:xfrm>
          <a:prstGeom prst="rect">
            <a:avLst/>
          </a:prstGeom>
        </p:spPr>
        <p:txBody>
          <a:bodyPr lIns="0" tIns="0" rIns="0" bIns="0" rtlCol="0" anchor="t">
            <a:spAutoFit/>
          </a:bodyPr>
          <a:lstStyle/>
          <a:p>
            <a:pPr algn="just">
              <a:lnSpc>
                <a:spcPts val="3448"/>
              </a:lnSpc>
            </a:pPr>
            <a:r>
              <a:rPr lang="en-US" sz="2004">
                <a:solidFill>
                  <a:srgbClr val="000000"/>
                </a:solidFill>
                <a:latin typeface="Roboto"/>
                <a:ea typeface="Roboto"/>
                <a:cs typeface="Roboto"/>
                <a:sym typeface="Roboto"/>
              </a:rPr>
              <a:t>To transform urban landscapes into interconnected, resilient communities where technology empowers citizens and enhances the quality of life.</a:t>
            </a:r>
          </a:p>
          <a:p>
            <a:pPr algn="just">
              <a:lnSpc>
                <a:spcPts val="3448"/>
              </a:lnSpc>
            </a:pPr>
            <a:r>
              <a:rPr lang="en-US" sz="2004">
                <a:solidFill>
                  <a:srgbClr val="000000"/>
                </a:solidFill>
                <a:latin typeface="Roboto"/>
                <a:ea typeface="Roboto"/>
                <a:cs typeface="Roboto"/>
                <a:sym typeface="Roboto"/>
              </a:rPr>
              <a:t>Mission</a:t>
            </a:r>
          </a:p>
          <a:p>
            <a:pPr algn="just">
              <a:lnSpc>
                <a:spcPts val="3448"/>
              </a:lnSpc>
            </a:pPr>
            <a:r>
              <a:rPr lang="en-US" sz="2004">
                <a:solidFill>
                  <a:srgbClr val="000000"/>
                </a:solidFill>
                <a:latin typeface="Roboto"/>
                <a:ea typeface="Roboto"/>
                <a:cs typeface="Roboto"/>
                <a:sym typeface="Roboto"/>
              </a:rPr>
              <a:t>Smart City Sentinel is dedicated to integrating IoT, AI, and data analytics into a unified platform that provides:</a:t>
            </a:r>
          </a:p>
          <a:p>
            <a:pPr marL="432819" lvl="1" indent="-216409" algn="just">
              <a:lnSpc>
                <a:spcPts val="3448"/>
              </a:lnSpc>
              <a:buFont typeface="Arial"/>
              <a:buChar char="•"/>
            </a:pPr>
            <a:r>
              <a:rPr lang="en-US" sz="2004">
                <a:solidFill>
                  <a:srgbClr val="000000"/>
                </a:solidFill>
                <a:latin typeface="Roboto"/>
                <a:ea typeface="Roboto"/>
                <a:cs typeface="Roboto"/>
                <a:sym typeface="Roboto"/>
              </a:rPr>
              <a:t>Real-time insights for better decision-making</a:t>
            </a:r>
          </a:p>
          <a:p>
            <a:pPr marL="432819" lvl="1" indent="-216409" algn="just">
              <a:lnSpc>
                <a:spcPts val="3448"/>
              </a:lnSpc>
              <a:buFont typeface="Arial"/>
              <a:buChar char="•"/>
            </a:pPr>
            <a:r>
              <a:rPr lang="en-US" sz="2004">
                <a:solidFill>
                  <a:srgbClr val="000000"/>
                </a:solidFill>
                <a:latin typeface="Roboto"/>
                <a:ea typeface="Roboto"/>
                <a:cs typeface="Roboto"/>
                <a:sym typeface="Roboto"/>
              </a:rPr>
              <a:t>Predictive analytics to anticipate and address urban challenges</a:t>
            </a:r>
          </a:p>
          <a:p>
            <a:pPr marL="432819" lvl="1" indent="-216409" algn="just">
              <a:lnSpc>
                <a:spcPts val="3448"/>
              </a:lnSpc>
              <a:buFont typeface="Arial"/>
              <a:buChar char="•"/>
            </a:pPr>
            <a:r>
              <a:rPr lang="en-US" sz="2004">
                <a:solidFill>
                  <a:srgbClr val="000000"/>
                </a:solidFill>
                <a:latin typeface="Roboto"/>
                <a:ea typeface="Roboto"/>
                <a:cs typeface="Roboto"/>
                <a:sym typeface="Roboto"/>
              </a:rPr>
              <a:t>Rapid emergency response to enhance public safety</a:t>
            </a:r>
          </a:p>
          <a:p>
            <a:pPr marL="432819" lvl="1" indent="-216409" algn="just">
              <a:lnSpc>
                <a:spcPts val="3448"/>
              </a:lnSpc>
              <a:buFont typeface="Arial"/>
              <a:buChar char="•"/>
            </a:pPr>
            <a:r>
              <a:rPr lang="en-US" sz="2004">
                <a:solidFill>
                  <a:srgbClr val="000000"/>
                </a:solidFill>
                <a:latin typeface="Roboto"/>
                <a:ea typeface="Roboto"/>
                <a:cs typeface="Roboto"/>
                <a:sym typeface="Roboto"/>
              </a:rPr>
              <a:t>Enhanced security, efficiency, and transparency in city operations</a:t>
            </a:r>
          </a:p>
          <a:p>
            <a:pPr marL="432819" lvl="1" indent="-216409" algn="just">
              <a:lnSpc>
                <a:spcPts val="3448"/>
              </a:lnSpc>
              <a:buFont typeface="Arial"/>
              <a:buChar char="•"/>
            </a:pPr>
            <a:r>
              <a:rPr lang="en-US" sz="2004">
                <a:solidFill>
                  <a:srgbClr val="000000"/>
                </a:solidFill>
                <a:latin typeface="Roboto"/>
                <a:ea typeface="Roboto"/>
                <a:cs typeface="Roboto"/>
                <a:sym typeface="Roboto"/>
              </a:rPr>
              <a:t>Sustainable growth strategies for smarter and greener cities</a:t>
            </a:r>
          </a:p>
          <a:p>
            <a:pPr marL="432819" lvl="1" indent="-216409" algn="just">
              <a:lnSpc>
                <a:spcPts val="3448"/>
              </a:lnSpc>
              <a:buFont typeface="Arial"/>
              <a:buChar char="•"/>
            </a:pPr>
            <a:r>
              <a:rPr lang="en-US" sz="2004">
                <a:solidFill>
                  <a:srgbClr val="000000"/>
                </a:solidFill>
                <a:latin typeface="Roboto"/>
                <a:ea typeface="Roboto"/>
                <a:cs typeface="Roboto"/>
                <a:sym typeface="Roboto"/>
              </a:rPr>
              <a:t>Data-driven governance to empower city leadership</a:t>
            </a:r>
          </a:p>
          <a:p>
            <a:pPr algn="just">
              <a:lnSpc>
                <a:spcPts val="3448"/>
              </a:lnSpc>
            </a:pPr>
            <a:r>
              <a:rPr lang="en-US" sz="2004">
                <a:solidFill>
                  <a:srgbClr val="000000"/>
                </a:solidFill>
                <a:latin typeface="Roboto"/>
                <a:ea typeface="Roboto"/>
                <a:cs typeface="Roboto"/>
                <a:sym typeface="Roboto"/>
              </a:rPr>
              <a:t>By leveraging these innovations, we aim to create safer, smarter, and more efficient urban environments for everyone.</a:t>
            </a:r>
          </a:p>
          <a:p>
            <a:pPr algn="just">
              <a:lnSpc>
                <a:spcPts val="3448"/>
              </a:lnSpc>
              <a:spcBef>
                <a:spcPct val="0"/>
              </a:spcBef>
            </a:pPr>
            <a:endParaRPr lang="en-US" sz="2004">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Freeform 3"/>
          <p:cNvSpPr/>
          <p:nvPr/>
        </p:nvSpPr>
        <p:spPr>
          <a:xfrm>
            <a:off x="10793812" y="1414462"/>
            <a:ext cx="6180641" cy="7973439"/>
          </a:xfrm>
          <a:custGeom>
            <a:avLst/>
            <a:gdLst/>
            <a:ahLst/>
            <a:cxnLst/>
            <a:rect l="l" t="t" r="r" b="b"/>
            <a:pathLst>
              <a:path w="6180641" h="7973439">
                <a:moveTo>
                  <a:pt x="0" y="0"/>
                </a:moveTo>
                <a:lnTo>
                  <a:pt x="6180641" y="0"/>
                </a:lnTo>
                <a:lnTo>
                  <a:pt x="6180641" y="7973439"/>
                </a:lnTo>
                <a:lnTo>
                  <a:pt x="0" y="7973439"/>
                </a:lnTo>
                <a:lnTo>
                  <a:pt x="0" y="0"/>
                </a:lnTo>
                <a:close/>
              </a:path>
            </a:pathLst>
          </a:custGeom>
          <a:blipFill>
            <a:blip r:embed="rId2"/>
            <a:stretch>
              <a:fillRect t="-8172" b="-8172"/>
            </a:stretch>
          </a:blipFill>
        </p:spPr>
      </p:sp>
      <p:sp>
        <p:nvSpPr>
          <p:cNvPr id="4" name="TextBox 4"/>
          <p:cNvSpPr txBox="1"/>
          <p:nvPr/>
        </p:nvSpPr>
        <p:spPr>
          <a:xfrm>
            <a:off x="15514955" y="406049"/>
            <a:ext cx="2019093" cy="276225"/>
          </a:xfrm>
          <a:prstGeom prst="rect">
            <a:avLst/>
          </a:prstGeom>
        </p:spPr>
        <p:txBody>
          <a:bodyPr lIns="0" tIns="0" rIns="0" bIns="0" rtlCol="0" anchor="t">
            <a:spAutoFit/>
          </a:bodyPr>
          <a:lstStyle/>
          <a:p>
            <a:pPr algn="l">
              <a:lnSpc>
                <a:spcPts val="2100"/>
              </a:lnSpc>
              <a:spcBef>
                <a:spcPct val="0"/>
              </a:spcBef>
            </a:pPr>
            <a:r>
              <a:rPr lang="en-US" sz="1500" dirty="0">
                <a:solidFill>
                  <a:srgbClr val="231F20"/>
                </a:solidFill>
                <a:latin typeface="Roboto"/>
                <a:ea typeface="Roboto"/>
                <a:cs typeface="Roboto"/>
                <a:sym typeface="Roboto"/>
              </a:rPr>
              <a:t>8 MARCH 2025</a:t>
            </a:r>
          </a:p>
        </p:txBody>
      </p:sp>
      <p:sp>
        <p:nvSpPr>
          <p:cNvPr id="5" name="TextBox 5"/>
          <p:cNvSpPr txBox="1"/>
          <p:nvPr/>
        </p:nvSpPr>
        <p:spPr>
          <a:xfrm>
            <a:off x="1028700" y="406049"/>
            <a:ext cx="2850674"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6" name="TextBox 6"/>
          <p:cNvSpPr txBox="1"/>
          <p:nvPr/>
        </p:nvSpPr>
        <p:spPr>
          <a:xfrm>
            <a:off x="1028700" y="1899102"/>
            <a:ext cx="6091887" cy="1003302"/>
          </a:xfrm>
          <a:prstGeom prst="rect">
            <a:avLst/>
          </a:prstGeom>
        </p:spPr>
        <p:txBody>
          <a:bodyPr lIns="0" tIns="0" rIns="0" bIns="0" rtlCol="0" anchor="t">
            <a:spAutoFit/>
          </a:bodyPr>
          <a:lstStyle/>
          <a:p>
            <a:pPr algn="l">
              <a:lnSpc>
                <a:spcPts val="8599"/>
              </a:lnSpc>
            </a:pPr>
            <a:r>
              <a:rPr lang="en-US" sz="4999" b="1">
                <a:solidFill>
                  <a:srgbClr val="000000"/>
                </a:solidFill>
                <a:latin typeface="Roboto Bold"/>
                <a:ea typeface="Roboto Bold"/>
                <a:cs typeface="Roboto Bold"/>
                <a:sym typeface="Roboto Bold"/>
              </a:rPr>
              <a:t>OUR APPROACH</a:t>
            </a:r>
          </a:p>
        </p:txBody>
      </p:sp>
      <p:sp>
        <p:nvSpPr>
          <p:cNvPr id="7" name="TextBox 7"/>
          <p:cNvSpPr txBox="1"/>
          <p:nvPr/>
        </p:nvSpPr>
        <p:spPr>
          <a:xfrm>
            <a:off x="1028700" y="3140529"/>
            <a:ext cx="8400941" cy="5267954"/>
          </a:xfrm>
          <a:prstGeom prst="rect">
            <a:avLst/>
          </a:prstGeom>
        </p:spPr>
        <p:txBody>
          <a:bodyPr lIns="0" tIns="0" rIns="0" bIns="0" rtlCol="0" anchor="t">
            <a:spAutoFit/>
          </a:bodyPr>
          <a:lstStyle/>
          <a:p>
            <a:pPr algn="just">
              <a:lnSpc>
                <a:spcPts val="3510"/>
              </a:lnSpc>
              <a:spcBef>
                <a:spcPct val="0"/>
              </a:spcBef>
            </a:pPr>
            <a:r>
              <a:rPr lang="en-US" sz="2040">
                <a:solidFill>
                  <a:srgbClr val="000000"/>
                </a:solidFill>
                <a:latin typeface="Roboto"/>
                <a:ea typeface="Roboto"/>
                <a:cs typeface="Roboto"/>
                <a:sym typeface="Roboto"/>
              </a:rPr>
              <a:t>We deploy a robust network of hardware sensors—ranging from environmental and flame sensors to ESP32 microcontrollers and cameras—for comprehensive data collection at the edge. These devices feed real-time data into our software stack, which leverages Python-based data processing, machine learning frameworks (e.g., TensorFlow/PyTorch), and cloud-native technologies for scalable analytics. By integrating microservices, REST APIs, and container orchestration tools, our platform ensures seamless communication between hardware endpoints and centralized data processing layers. This holistic, tech-forward methodology allows for proactive decision-making, streamlined operations, and enhanced safety in urban or industrial environments.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Freeform 3"/>
          <p:cNvSpPr/>
          <p:nvPr/>
        </p:nvSpPr>
        <p:spPr>
          <a:xfrm>
            <a:off x="3657599" y="2171703"/>
            <a:ext cx="11428567" cy="7541708"/>
          </a:xfrm>
          <a:custGeom>
            <a:avLst/>
            <a:gdLst/>
            <a:ahLst/>
            <a:cxnLst/>
            <a:rect l="l" t="t" r="r" b="b"/>
            <a:pathLst>
              <a:path w="12747908" h="8298949">
                <a:moveTo>
                  <a:pt x="0" y="0"/>
                </a:moveTo>
                <a:lnTo>
                  <a:pt x="12747908" y="0"/>
                </a:lnTo>
                <a:lnTo>
                  <a:pt x="12747908" y="8298949"/>
                </a:lnTo>
                <a:lnTo>
                  <a:pt x="0" y="8298949"/>
                </a:lnTo>
                <a:lnTo>
                  <a:pt x="0" y="0"/>
                </a:lnTo>
                <a:close/>
              </a:path>
            </a:pathLst>
          </a:custGeom>
          <a:blipFill>
            <a:blip r:embed="rId2"/>
            <a:stretch>
              <a:fillRect t="-4339" b="-4339"/>
            </a:stretch>
          </a:blipFill>
        </p:spPr>
      </p:sp>
      <p:sp>
        <p:nvSpPr>
          <p:cNvPr id="4" name="TextBox 4"/>
          <p:cNvSpPr txBox="1"/>
          <p:nvPr/>
        </p:nvSpPr>
        <p:spPr>
          <a:xfrm>
            <a:off x="15514955" y="406049"/>
            <a:ext cx="2019093" cy="276225"/>
          </a:xfrm>
          <a:prstGeom prst="rect">
            <a:avLst/>
          </a:prstGeom>
        </p:spPr>
        <p:txBody>
          <a:bodyPr lIns="0" tIns="0" rIns="0" bIns="0" rtlCol="0" anchor="t">
            <a:spAutoFit/>
          </a:bodyPr>
          <a:lstStyle/>
          <a:p>
            <a:pPr algn="l">
              <a:lnSpc>
                <a:spcPts val="2100"/>
              </a:lnSpc>
              <a:spcBef>
                <a:spcPct val="0"/>
              </a:spcBef>
            </a:pPr>
            <a:r>
              <a:rPr lang="en-US" sz="1500">
                <a:solidFill>
                  <a:srgbClr val="231F20"/>
                </a:solidFill>
                <a:latin typeface="Roboto"/>
                <a:ea typeface="Roboto"/>
                <a:cs typeface="Roboto"/>
                <a:sym typeface="Roboto"/>
              </a:rPr>
              <a:t>8 MARCH 2025</a:t>
            </a:r>
          </a:p>
        </p:txBody>
      </p:sp>
      <p:sp>
        <p:nvSpPr>
          <p:cNvPr id="5" name="TextBox 5"/>
          <p:cNvSpPr txBox="1"/>
          <p:nvPr/>
        </p:nvSpPr>
        <p:spPr>
          <a:xfrm>
            <a:off x="1028700" y="406049"/>
            <a:ext cx="2850674"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6" name="TextBox 5">
            <a:extLst>
              <a:ext uri="{FF2B5EF4-FFF2-40B4-BE49-F238E27FC236}">
                <a16:creationId xmlns:a16="http://schemas.microsoft.com/office/drawing/2014/main" id="{624B3FF7-8019-BA29-1CDD-CC35866D36FA}"/>
              </a:ext>
            </a:extLst>
          </p:cNvPr>
          <p:cNvSpPr txBox="1"/>
          <p:nvPr/>
        </p:nvSpPr>
        <p:spPr>
          <a:xfrm>
            <a:off x="3657598" y="1436895"/>
            <a:ext cx="8229601" cy="584775"/>
          </a:xfrm>
          <a:prstGeom prst="rect">
            <a:avLst/>
          </a:prstGeom>
          <a:noFill/>
        </p:spPr>
        <p:txBody>
          <a:bodyPr wrap="square" rtlCol="0">
            <a:spAutoFit/>
          </a:bodyPr>
          <a:lstStyle/>
          <a:p>
            <a:r>
              <a:rPr lang="en-US" sz="3200" b="1" dirty="0"/>
              <a:t>Schematics</a:t>
            </a:r>
            <a:endParaRPr lang="en-IN" sz="32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Freeform 3"/>
          <p:cNvSpPr/>
          <p:nvPr/>
        </p:nvSpPr>
        <p:spPr>
          <a:xfrm>
            <a:off x="1028700" y="3622332"/>
            <a:ext cx="16505349" cy="3833487"/>
          </a:xfrm>
          <a:custGeom>
            <a:avLst/>
            <a:gdLst/>
            <a:ahLst/>
            <a:cxnLst/>
            <a:rect l="l" t="t" r="r" b="b"/>
            <a:pathLst>
              <a:path w="16505349" h="3833487">
                <a:moveTo>
                  <a:pt x="0" y="0"/>
                </a:moveTo>
                <a:lnTo>
                  <a:pt x="16505349" y="0"/>
                </a:lnTo>
                <a:lnTo>
                  <a:pt x="16505349" y="3833488"/>
                </a:lnTo>
                <a:lnTo>
                  <a:pt x="0" y="3833488"/>
                </a:lnTo>
                <a:lnTo>
                  <a:pt x="0" y="0"/>
                </a:lnTo>
                <a:close/>
              </a:path>
            </a:pathLst>
          </a:custGeom>
          <a:blipFill>
            <a:blip r:embed="rId2"/>
            <a:stretch>
              <a:fillRect l="-252" t="-718" b="-718"/>
            </a:stretch>
          </a:blipFill>
        </p:spPr>
      </p:sp>
      <p:sp>
        <p:nvSpPr>
          <p:cNvPr id="4" name="TextBox 4"/>
          <p:cNvSpPr txBox="1"/>
          <p:nvPr/>
        </p:nvSpPr>
        <p:spPr>
          <a:xfrm>
            <a:off x="15514955" y="406049"/>
            <a:ext cx="2019093" cy="276225"/>
          </a:xfrm>
          <a:prstGeom prst="rect">
            <a:avLst/>
          </a:prstGeom>
        </p:spPr>
        <p:txBody>
          <a:bodyPr lIns="0" tIns="0" rIns="0" bIns="0" rtlCol="0" anchor="t">
            <a:spAutoFit/>
          </a:bodyPr>
          <a:lstStyle/>
          <a:p>
            <a:pPr algn="l">
              <a:lnSpc>
                <a:spcPts val="2100"/>
              </a:lnSpc>
              <a:spcBef>
                <a:spcPct val="0"/>
              </a:spcBef>
            </a:pPr>
            <a:r>
              <a:rPr lang="en-US" sz="1500">
                <a:solidFill>
                  <a:srgbClr val="231F20"/>
                </a:solidFill>
                <a:latin typeface="Roboto"/>
                <a:ea typeface="Roboto"/>
                <a:cs typeface="Roboto"/>
                <a:sym typeface="Roboto"/>
              </a:rPr>
              <a:t>8 MARCH 2025</a:t>
            </a:r>
          </a:p>
        </p:txBody>
      </p:sp>
      <p:sp>
        <p:nvSpPr>
          <p:cNvPr id="5" name="TextBox 5"/>
          <p:cNvSpPr txBox="1"/>
          <p:nvPr/>
        </p:nvSpPr>
        <p:spPr>
          <a:xfrm>
            <a:off x="1028700" y="406049"/>
            <a:ext cx="2850674"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6" name="TextBox 6"/>
          <p:cNvSpPr txBox="1"/>
          <p:nvPr/>
        </p:nvSpPr>
        <p:spPr>
          <a:xfrm>
            <a:off x="1028700" y="1899102"/>
            <a:ext cx="6091887" cy="1003302"/>
          </a:xfrm>
          <a:prstGeom prst="rect">
            <a:avLst/>
          </a:prstGeom>
        </p:spPr>
        <p:txBody>
          <a:bodyPr lIns="0" tIns="0" rIns="0" bIns="0" rtlCol="0" anchor="t">
            <a:spAutoFit/>
          </a:bodyPr>
          <a:lstStyle/>
          <a:p>
            <a:pPr algn="l">
              <a:lnSpc>
                <a:spcPts val="8599"/>
              </a:lnSpc>
            </a:pPr>
            <a:r>
              <a:rPr lang="en-US" sz="4999" b="1">
                <a:solidFill>
                  <a:srgbClr val="000000"/>
                </a:solidFill>
                <a:latin typeface="Roboto Bold"/>
                <a:ea typeface="Roboto Bold"/>
                <a:cs typeface="Roboto Bold"/>
                <a:sym typeface="Roboto Bold"/>
              </a:rPr>
              <a:t>TECH STACK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AutoShape 2"/>
          <p:cNvSpPr/>
          <p:nvPr/>
        </p:nvSpPr>
        <p:spPr>
          <a:xfrm>
            <a:off x="0" y="1047750"/>
            <a:ext cx="18288000" cy="0"/>
          </a:xfrm>
          <a:prstGeom prst="line">
            <a:avLst/>
          </a:prstGeom>
          <a:ln w="9525" cap="flat">
            <a:solidFill>
              <a:srgbClr val="595959"/>
            </a:solidFill>
            <a:prstDash val="solid"/>
            <a:headEnd type="none" w="sm" len="sm"/>
            <a:tailEnd type="none" w="sm" len="sm"/>
          </a:ln>
        </p:spPr>
      </p:sp>
      <p:sp>
        <p:nvSpPr>
          <p:cNvPr id="3" name="Freeform 3"/>
          <p:cNvSpPr/>
          <p:nvPr/>
        </p:nvSpPr>
        <p:spPr>
          <a:xfrm>
            <a:off x="10205301" y="1414462"/>
            <a:ext cx="7456978" cy="7843838"/>
          </a:xfrm>
          <a:custGeom>
            <a:avLst/>
            <a:gdLst/>
            <a:ahLst/>
            <a:cxnLst/>
            <a:rect l="l" t="t" r="r" b="b"/>
            <a:pathLst>
              <a:path w="7456978" h="7843838">
                <a:moveTo>
                  <a:pt x="0" y="0"/>
                </a:moveTo>
                <a:lnTo>
                  <a:pt x="7456979" y="0"/>
                </a:lnTo>
                <a:lnTo>
                  <a:pt x="7456979" y="7843838"/>
                </a:lnTo>
                <a:lnTo>
                  <a:pt x="0" y="7843838"/>
                </a:lnTo>
                <a:lnTo>
                  <a:pt x="0" y="0"/>
                </a:lnTo>
                <a:close/>
              </a:path>
            </a:pathLst>
          </a:custGeom>
          <a:blipFill>
            <a:blip r:embed="rId2"/>
            <a:stretch>
              <a:fillRect l="-34485" r="-23099"/>
            </a:stretch>
          </a:blipFill>
        </p:spPr>
      </p:sp>
      <p:sp>
        <p:nvSpPr>
          <p:cNvPr id="4" name="TextBox 4"/>
          <p:cNvSpPr txBox="1"/>
          <p:nvPr/>
        </p:nvSpPr>
        <p:spPr>
          <a:xfrm>
            <a:off x="15514955" y="406049"/>
            <a:ext cx="2019093" cy="276225"/>
          </a:xfrm>
          <a:prstGeom prst="rect">
            <a:avLst/>
          </a:prstGeom>
        </p:spPr>
        <p:txBody>
          <a:bodyPr lIns="0" tIns="0" rIns="0" bIns="0" rtlCol="0" anchor="t">
            <a:spAutoFit/>
          </a:bodyPr>
          <a:lstStyle/>
          <a:p>
            <a:pPr algn="l">
              <a:lnSpc>
                <a:spcPts val="2100"/>
              </a:lnSpc>
              <a:spcBef>
                <a:spcPct val="0"/>
              </a:spcBef>
            </a:pPr>
            <a:r>
              <a:rPr lang="en-US" sz="1500">
                <a:solidFill>
                  <a:srgbClr val="231F20"/>
                </a:solidFill>
                <a:latin typeface="Roboto"/>
                <a:ea typeface="Roboto"/>
                <a:cs typeface="Roboto"/>
                <a:sym typeface="Roboto"/>
              </a:rPr>
              <a:t>8 MARCH 2025</a:t>
            </a:r>
          </a:p>
        </p:txBody>
      </p:sp>
      <p:sp>
        <p:nvSpPr>
          <p:cNvPr id="5" name="TextBox 5"/>
          <p:cNvSpPr txBox="1"/>
          <p:nvPr/>
        </p:nvSpPr>
        <p:spPr>
          <a:xfrm>
            <a:off x="1028700" y="406049"/>
            <a:ext cx="2850674" cy="276225"/>
          </a:xfrm>
          <a:prstGeom prst="rect">
            <a:avLst/>
          </a:prstGeom>
        </p:spPr>
        <p:txBody>
          <a:bodyPr lIns="0" tIns="0" rIns="0" bIns="0" rtlCol="0" anchor="t">
            <a:spAutoFit/>
          </a:bodyPr>
          <a:lstStyle/>
          <a:p>
            <a:pPr algn="l">
              <a:lnSpc>
                <a:spcPts val="2100"/>
              </a:lnSpc>
              <a:spcBef>
                <a:spcPct val="0"/>
              </a:spcBef>
            </a:pPr>
            <a:r>
              <a:rPr lang="en-US" sz="1500" b="1">
                <a:solidFill>
                  <a:srgbClr val="231F20"/>
                </a:solidFill>
                <a:latin typeface="Roboto Bold"/>
                <a:ea typeface="Roboto Bold"/>
                <a:cs typeface="Roboto Bold"/>
                <a:sym typeface="Roboto Bold"/>
              </a:rPr>
              <a:t>BaudRate9600</a:t>
            </a:r>
          </a:p>
        </p:txBody>
      </p:sp>
      <p:sp>
        <p:nvSpPr>
          <p:cNvPr id="6" name="TextBox 6"/>
          <p:cNvSpPr txBox="1"/>
          <p:nvPr/>
        </p:nvSpPr>
        <p:spPr>
          <a:xfrm>
            <a:off x="1028700" y="1899102"/>
            <a:ext cx="7153189" cy="1003302"/>
          </a:xfrm>
          <a:prstGeom prst="rect">
            <a:avLst/>
          </a:prstGeom>
        </p:spPr>
        <p:txBody>
          <a:bodyPr lIns="0" tIns="0" rIns="0" bIns="0" rtlCol="0" anchor="t">
            <a:spAutoFit/>
          </a:bodyPr>
          <a:lstStyle/>
          <a:p>
            <a:pPr algn="l">
              <a:lnSpc>
                <a:spcPts val="8599"/>
              </a:lnSpc>
            </a:pPr>
            <a:r>
              <a:rPr lang="en-US" sz="4999" b="1">
                <a:solidFill>
                  <a:srgbClr val="000000"/>
                </a:solidFill>
                <a:latin typeface="Roboto Bold"/>
                <a:ea typeface="Roboto Bold"/>
                <a:cs typeface="Roboto Bold"/>
                <a:sym typeface="Roboto Bold"/>
              </a:rPr>
              <a:t>FUTURE PROSPECTS</a:t>
            </a:r>
          </a:p>
        </p:txBody>
      </p:sp>
      <p:sp>
        <p:nvSpPr>
          <p:cNvPr id="7" name="TextBox 7"/>
          <p:cNvSpPr txBox="1"/>
          <p:nvPr/>
        </p:nvSpPr>
        <p:spPr>
          <a:xfrm>
            <a:off x="1028700" y="3140529"/>
            <a:ext cx="8400941" cy="4828046"/>
          </a:xfrm>
          <a:prstGeom prst="rect">
            <a:avLst/>
          </a:prstGeom>
        </p:spPr>
        <p:txBody>
          <a:bodyPr lIns="0" tIns="0" rIns="0" bIns="0" rtlCol="0" anchor="t">
            <a:spAutoFit/>
          </a:bodyPr>
          <a:lstStyle/>
          <a:p>
            <a:pPr algn="just">
              <a:lnSpc>
                <a:spcPts val="3510"/>
              </a:lnSpc>
            </a:pPr>
            <a:r>
              <a:rPr lang="en-US" sz="2040">
                <a:solidFill>
                  <a:srgbClr val="000000"/>
                </a:solidFill>
                <a:latin typeface="Roboto"/>
                <a:ea typeface="Roboto"/>
                <a:cs typeface="Roboto"/>
                <a:sym typeface="Roboto"/>
              </a:rPr>
              <a:t>The Smart City Sentinel will evolve with AI-driven traffic predictions to prevent congestion before it happens. It will integrate with autonomous vehicles for seamless traffic coordination. Enhanced smart surveillance will improve security with crime detection and facial recognition. The system will also manage pedestrian and public transport flowfor better city planning. With IoT-connected infrastructure, traffic signals, sensors, and emergency services will work together in real-time. As it scales globally, it will contribute to smarter, more efficient cities. Ultimately, this technology will support sustainability by reducing emissions and improving urban mobility.</a:t>
            </a:r>
          </a:p>
          <a:p>
            <a:pPr algn="just">
              <a:lnSpc>
                <a:spcPts val="3510"/>
              </a:lnSpc>
              <a:spcBef>
                <a:spcPct val="0"/>
              </a:spcBef>
            </a:pPr>
            <a:endParaRPr lang="en-US" sz="2040">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5F0"/>
        </a:solidFill>
        <a:effectLst/>
      </p:bgPr>
    </p:bg>
    <p:spTree>
      <p:nvGrpSpPr>
        <p:cNvPr id="1" name=""/>
        <p:cNvGrpSpPr/>
        <p:nvPr/>
      </p:nvGrpSpPr>
      <p:grpSpPr>
        <a:xfrm>
          <a:off x="0" y="0"/>
          <a:ext cx="0" cy="0"/>
          <a:chOff x="0" y="0"/>
          <a:chExt cx="0" cy="0"/>
        </a:xfrm>
      </p:grpSpPr>
      <p:sp>
        <p:nvSpPr>
          <p:cNvPr id="2" name="TextBox 2"/>
          <p:cNvSpPr txBox="1"/>
          <p:nvPr/>
        </p:nvSpPr>
        <p:spPr>
          <a:xfrm>
            <a:off x="11471673" y="1206702"/>
            <a:ext cx="3242006" cy="802639"/>
          </a:xfrm>
          <a:prstGeom prst="rect">
            <a:avLst/>
          </a:prstGeom>
        </p:spPr>
        <p:txBody>
          <a:bodyPr lIns="0" tIns="0" rIns="0" bIns="0" rtlCol="0" anchor="t">
            <a:spAutoFit/>
          </a:bodyPr>
          <a:lstStyle/>
          <a:p>
            <a:pPr algn="l">
              <a:lnSpc>
                <a:spcPts val="6880"/>
              </a:lnSpc>
            </a:pPr>
            <a:r>
              <a:rPr lang="en-US" sz="4000" b="1">
                <a:solidFill>
                  <a:srgbClr val="231F20"/>
                </a:solidFill>
                <a:latin typeface="Roboto Bold"/>
                <a:ea typeface="Roboto Bold"/>
                <a:cs typeface="Roboto Bold"/>
                <a:sym typeface="Roboto Bold"/>
              </a:rPr>
              <a:t>CONCLUSION</a:t>
            </a:r>
          </a:p>
        </p:txBody>
      </p:sp>
      <p:sp>
        <p:nvSpPr>
          <p:cNvPr id="3" name="TextBox 3"/>
          <p:cNvSpPr txBox="1"/>
          <p:nvPr/>
        </p:nvSpPr>
        <p:spPr>
          <a:xfrm>
            <a:off x="10387588" y="2531082"/>
            <a:ext cx="6367067" cy="6169013"/>
          </a:xfrm>
          <a:prstGeom prst="rect">
            <a:avLst/>
          </a:prstGeom>
        </p:spPr>
        <p:txBody>
          <a:bodyPr lIns="0" tIns="0" rIns="0" bIns="0" rtlCol="0" anchor="t">
            <a:spAutoFit/>
          </a:bodyPr>
          <a:lstStyle/>
          <a:p>
            <a:pPr algn="just">
              <a:lnSpc>
                <a:spcPts val="3239"/>
              </a:lnSpc>
              <a:spcBef>
                <a:spcPct val="0"/>
              </a:spcBef>
            </a:pPr>
            <a:r>
              <a:rPr lang="en-US" sz="2313">
                <a:solidFill>
                  <a:srgbClr val="000000"/>
                </a:solidFill>
                <a:latin typeface="Roboto"/>
                <a:ea typeface="Roboto"/>
                <a:cs typeface="Roboto"/>
                <a:sym typeface="Roboto"/>
              </a:rPr>
              <a:t>This project demonstrates a cutting-edge integration of hardware and software technologies to revolutionize urban monitoring and management. By leveraging a diverse sensor array, ESP32 microcontrollers, and a robust AWS-based data processing pipeline—including IoT Core, Lambda, and containerized microservices—the system delivers real-time analytics and predictive insights essential for proactive decision-making. As cities continue to grow and evolve, the prospects of enhanced edge computing, AI-driven security, and expanded IoT connectivity promise to further transform urban landscapes into smarter, more resilient environments.</a:t>
            </a:r>
          </a:p>
        </p:txBody>
      </p:sp>
      <p:sp>
        <p:nvSpPr>
          <p:cNvPr id="4" name="Freeform 4"/>
          <p:cNvSpPr/>
          <p:nvPr/>
        </p:nvSpPr>
        <p:spPr>
          <a:xfrm>
            <a:off x="1028700" y="1135807"/>
            <a:ext cx="7938270" cy="8015385"/>
          </a:xfrm>
          <a:custGeom>
            <a:avLst/>
            <a:gdLst/>
            <a:ahLst/>
            <a:cxnLst/>
            <a:rect l="l" t="t" r="r" b="b"/>
            <a:pathLst>
              <a:path w="7938270" h="8015385">
                <a:moveTo>
                  <a:pt x="0" y="0"/>
                </a:moveTo>
                <a:lnTo>
                  <a:pt x="7938270" y="0"/>
                </a:lnTo>
                <a:lnTo>
                  <a:pt x="7938270" y="8015386"/>
                </a:lnTo>
                <a:lnTo>
                  <a:pt x="0" y="8015386"/>
                </a:lnTo>
                <a:lnTo>
                  <a:pt x="0" y="0"/>
                </a:lnTo>
                <a:close/>
              </a:path>
            </a:pathLst>
          </a:custGeom>
          <a:blipFill>
            <a:blip r:embed="rId2"/>
            <a:stretch>
              <a:fillRect l="-25775" r="-2577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597</Words>
  <Application>Microsoft Office PowerPoint</Application>
  <PresentationFormat>Custom</PresentationFormat>
  <Paragraphs>47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Roboto</vt:lpstr>
      <vt:lpstr>Roboto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Construction &amp; Architecture Presentation</dc:title>
  <dc:creator>Harsh Dave</dc:creator>
  <cp:lastModifiedBy>Harsh Dave</cp:lastModifiedBy>
  <cp:revision>2</cp:revision>
  <dcterms:created xsi:type="dcterms:W3CDTF">2006-08-16T00:00:00Z</dcterms:created>
  <dcterms:modified xsi:type="dcterms:W3CDTF">2025-03-08T08:59:11Z</dcterms:modified>
  <dc:identifier>DAGhH7Hhkg4</dc:identifier>
</cp:coreProperties>
</file>